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</p:sldMasterIdLst>
  <p:notesMasterIdLst>
    <p:notesMasterId r:id="rId34"/>
  </p:notesMasterIdLst>
  <p:handoutMasterIdLst>
    <p:handoutMasterId r:id="rId35"/>
  </p:handoutMasterIdLst>
  <p:sldIdLst>
    <p:sldId id="283" r:id="rId3"/>
    <p:sldId id="284" r:id="rId4"/>
    <p:sldId id="286" r:id="rId5"/>
    <p:sldId id="287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B78F96-0E15-4524-A1AD-33F3467AD63F}" type="datetimeFigureOut">
              <a:rPr lang="en-US" smtClean="0"/>
              <a:pPr/>
              <a:t>3/7/2011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F533A-8565-43F0-B33D-615F98A3E8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BF997E-C8FD-47A0-85D5-CA8EECC65A41}" type="datetimeFigureOut">
              <a:rPr lang="en-US" smtClean="0"/>
              <a:pPr/>
              <a:t>3/7/2011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7E0B09-9062-4B21-A035-B594B948BF7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639A-EE6B-43AF-9B93-F4CAA6C31C33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F2807-21EF-4745-8295-CE34090C5DC2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FF344-9DEE-4BE1-983F-9676371A8DFF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C7-F10E-4D3C-B6E0-BDBD64203236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1FB0D-98E8-4154-B831-B8531C618DC0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64A7F-341D-421E-9429-05720A2F3216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03CC2-1DC0-4DB2-9C9B-5BA7F2921B3F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5E87-A10C-4FE4-9BE6-C250A0AE2C12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D2A91-E952-41DD-AF17-EC3997112059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01933-FFF5-4866-9ACA-0222781B22F7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15B639A-EE6B-43AF-9B93-F4CAA6C31C33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9F2807-21EF-4745-8295-CE34090C5DC2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FF344-9DEE-4BE1-983F-9676371A8DFF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8B5C7-F10E-4D3C-B6E0-BDBD64203236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1FB0D-98E8-4154-B831-B8531C618DC0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64A7F-341D-421E-9429-05720A2F3216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8203CC2-1DC0-4DB2-9C9B-5BA7F2921B3F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C665E87-A10C-4FE4-9BE6-C250A0AE2C12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7D2A91-E952-41DD-AF17-EC3997112059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D01933-FFF5-4866-9ACA-0222781B22F7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5FCF5-EC71-402A-AD58-48288FC98DF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/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D95FCF5-EC71-402A-AD58-48288FC98DF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/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F2807-21EF-4745-8295-CE34090C5DC2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724400" y="3693855"/>
            <a:ext cx="41148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Hesham Bold" pitchFamily="2" charset="-78"/>
              </a:rPr>
              <a:t>سوف يشارك أكثر من </a:t>
            </a:r>
            <a:r>
              <a:rPr lang="en-US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500,000</a:t>
            </a: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Hesham Bold" pitchFamily="2" charset="-78"/>
              </a:rPr>
              <a:t> طالب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Hesham Bold" pitchFamily="2" charset="-78"/>
              </a:rPr>
              <a:t> </a:t>
            </a:r>
            <a:r>
              <a:rPr lang="ar-EG" sz="3200" dirty="0" smtClean="0">
                <a:latin typeface="Arial" pitchFamily="34" charset="0"/>
                <a:ea typeface="Times New Roman" pitchFamily="18" charset="0"/>
                <a:cs typeface="Hesham Bold" pitchFamily="2" charset="-78"/>
              </a:rPr>
              <a:t>من 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60</a:t>
            </a:r>
            <a:r>
              <a:rPr lang="ar-EG" sz="3200" dirty="0" smtClean="0">
                <a:latin typeface="Arial" pitchFamily="34" charset="0"/>
                <a:ea typeface="Times New Roman" pitchFamily="18" charset="0"/>
                <a:cs typeface="Hesham Bold" pitchFamily="2" charset="-78"/>
              </a:rPr>
              <a:t> دولة </a:t>
            </a: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Hesham Bold" pitchFamily="2" charset="-78"/>
              </a:rPr>
              <a:t> حول العالم في التقييم الخاص باختبارات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TIMSS</a:t>
            </a: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Hesham Bold" pitchFamily="2" charset="-78"/>
              </a:rPr>
              <a:t> في الربيع القادم.</a:t>
            </a:r>
            <a:endParaRPr kumimoji="0" lang="ar-EG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Hesham Bold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45720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450850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TIMSS</a:t>
            </a:r>
            <a:r>
              <a:rPr lang="ar-EG" sz="3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وهي اختصار لجملة معناها الاتجاه إلى الدراسة الدولية للعلوم والرياضيات ، وهي في الأساس تقدم بيانات عن مدى التحصيل في العلوم والرياضيات في الولايات المتحدة الأمريكية مقارنة بباقي الدول. </a:t>
            </a:r>
            <a:endParaRPr lang="en-US" sz="3200" dirty="0" smtClean="0">
              <a:solidFill>
                <a:prstClr val="black"/>
              </a:solidFill>
              <a:latin typeface="Arial" pitchFamily="34" charset="0"/>
              <a:cs typeface="Hesham Bold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27003"/>
            <a:ext cx="213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TIMSS</a:t>
            </a:r>
            <a:endParaRPr lang="en-US" sz="48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mohamed\علوم\2010-2011\منوع\TIMSS\pictures\imagesCAECFUZM.jpg"/>
          <p:cNvPicPr>
            <a:picLocks noChangeAspect="1" noChangeArrowheads="1"/>
          </p:cNvPicPr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5715000" y="838200"/>
            <a:ext cx="2323096" cy="2418566"/>
          </a:xfrm>
          <a:prstGeom prst="rect">
            <a:avLst/>
          </a:prstGeom>
          <a:noFill/>
        </p:spPr>
      </p:pic>
      <p:pic>
        <p:nvPicPr>
          <p:cNvPr id="1029" name="Picture 5" descr="C:\Users\mohamed\علوم\2010-2011\منوع\TIMSS\pictures\imagesCAIECV0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810000"/>
            <a:ext cx="3505200" cy="229477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F2807-21EF-4745-8295-CE34090C5DC2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64205" y="3792379"/>
            <a:ext cx="8915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المحتوى العلمى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يغطي علوم الحياة والعلوم الفيزيائيه وعلوم الأرض بالنسبة لطلاب الصف الرابع، أما طلاب الصف الثامن فيغطي ، الأحياء والكيمياء والفيزياء وعلوم الأرض.</a:t>
            </a:r>
          </a:p>
          <a:p>
            <a:pPr marL="0" marR="0" lvl="0" indent="45085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أما </a:t>
            </a:r>
            <a:r>
              <a:rPr lang="ar-EG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المهارات المعرفيه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فى الصفوف 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(8)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و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(4)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فتتضمن</a:t>
            </a:r>
            <a:r>
              <a:rPr lang="en-US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المعرفة - التطبيق - الإستنتاج</a:t>
            </a:r>
            <a:r>
              <a:rPr lang="en-US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027003"/>
            <a:ext cx="213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TIMSS</a:t>
            </a:r>
            <a:endParaRPr lang="en-US" sz="48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05200" y="685800"/>
            <a:ext cx="5638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EG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Sultan bold" pitchFamily="2" charset="-78"/>
              </a:rPr>
              <a:t>تم</a:t>
            </a:r>
            <a:r>
              <a:rPr lang="ar-EG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 تصميم إختبارات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TIMSS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 </a:t>
            </a:r>
            <a:r>
              <a:rPr lang="ar-EG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 للتقييم فى إتجاهين</a:t>
            </a:r>
            <a:endParaRPr lang="en-U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Hesham Bold" pitchFamily="2" charset="-78"/>
            </a:endParaRPr>
          </a:p>
          <a:p>
            <a:pPr lvl="1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المحتويات العلميه التى يتوقع أن يتعلمها الطالب </a:t>
            </a:r>
            <a:endParaRPr lang="en-US" sz="3200" dirty="0" smtClean="0">
              <a:solidFill>
                <a:prstClr val="black"/>
              </a:solidFill>
              <a:latin typeface="Arial" pitchFamily="34" charset="0"/>
              <a:ea typeface="Times New Roman" pitchFamily="18" charset="0"/>
              <a:cs typeface="Hesham Bold" pitchFamily="2" charset="-78"/>
            </a:endParaRPr>
          </a:p>
          <a:p>
            <a:pPr lvl="1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المهارات المعرفيه التى يتوقع أن يطورها الطالب</a:t>
            </a:r>
            <a:endParaRPr lang="en-US" sz="3200" dirty="0" smtClean="0">
              <a:solidFill>
                <a:prstClr val="black"/>
              </a:solidFill>
              <a:latin typeface="Arial" pitchFamily="34" charset="0"/>
              <a:ea typeface="Times New Roman" pitchFamily="18" charset="0"/>
              <a:cs typeface="Hesham Bold" pitchFamily="2" charset="-78"/>
            </a:endParaRPr>
          </a:p>
        </p:txBody>
      </p:sp>
      <p:pic>
        <p:nvPicPr>
          <p:cNvPr id="2050" name="Picture 2" descr="C:\Users\mohamed\علوم\2010-2011\منوع\TIMSS\pictures\imagesCAB1TZ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3048000" cy="304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6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6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038600" y="1383227"/>
            <a:ext cx="4800600" cy="4460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تختلف </a:t>
            </a:r>
            <a:r>
              <a:rPr lang="ar-EG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المحتويات العلمية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و </a:t>
            </a:r>
            <a:r>
              <a:rPr lang="ar-EG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Hesham Bold" pitchFamily="2" charset="-78"/>
              </a:rPr>
              <a:t>المهارات المقيسة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بحسب الصف الدراسي،</a:t>
            </a:r>
            <a:endParaRPr lang="en-US" sz="3200" dirty="0" smtClean="0">
              <a:solidFill>
                <a:prstClr val="black"/>
              </a:solidFill>
              <a:latin typeface="Arial" pitchFamily="34" charset="0"/>
              <a:ea typeface="Times New Roman" pitchFamily="18" charset="0"/>
              <a:cs typeface="Hesham Bold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فمثلآ 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(%37)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من اختبارات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TIMSS</a:t>
            </a:r>
            <a:r>
              <a:rPr lang="en-US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 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(2007)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ركز على الفيزياء للصف 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(4)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 فى حين أن 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(%46) </a:t>
            </a: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منه ركز على الكيمياء والفيزياء للصف </a:t>
            </a:r>
            <a:r>
              <a:rPr lang="ar-EG" sz="3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(8)</a:t>
            </a:r>
            <a:endParaRPr lang="en-US" sz="3200" dirty="0" smtClean="0">
              <a:solidFill>
                <a:prstClr val="black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027003"/>
            <a:ext cx="213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TIMSS</a:t>
            </a:r>
            <a:endParaRPr lang="en-US" sz="48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mohamed\علوم\2010-2011\منوع\TIMSS\pictures\imagesCAN7VDJ9.jpg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685800" y="1447800"/>
            <a:ext cx="3440043" cy="42957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228600" y="533400"/>
            <a:ext cx="8686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Hesham Bold" pitchFamily="2" charset="-78"/>
              </a:rPr>
              <a:t>فوائد المشاركة في اختبارات </a:t>
            </a:r>
            <a:r>
              <a:rPr 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Hesham Bold" pitchFamily="2" charset="-78"/>
              </a:rPr>
              <a:t>TIMSS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027003"/>
            <a:ext cx="213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TIMSS</a:t>
            </a:r>
            <a:endParaRPr lang="en-US" sz="48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ohamed\علوم\2010-2011\منوع\TIMSS\pictures\imagesCAN71MM5.jpg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228600" y="3581400"/>
            <a:ext cx="3403600" cy="25527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4267200" y="365760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45085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وبدلآ من الإحباط من هذه التحليلات بسبب الفروق الواسعة التى نحتاج لسدها لابد أن ننهض بتنمية آدائنا وزيادة كفاءة مصادرنا وبذل كل جهد لتقليص الفارق</a:t>
            </a:r>
            <a:r>
              <a:rPr lang="en-US" sz="1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en-US" sz="9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" y="129540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450850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EG" sz="32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Hesham Bold" pitchFamily="2" charset="-78"/>
              </a:rPr>
              <a:t>على الأقل تسمح هذه الإمتحانات لنا بمقارنة الأداء مع دول لديها أنظمة تعليمية فعالة ولتقييم الفروق فى الجوده بين مدارسنا ومدارس هذه الدول،</a:t>
            </a:r>
            <a:endParaRPr lang="en-US" sz="3200" dirty="0" smtClean="0">
              <a:solidFill>
                <a:prstClr val="black"/>
              </a:solidFill>
              <a:latin typeface="Arial" pitchFamily="34" charset="0"/>
              <a:ea typeface="Times New Roman" pitchFamily="18" charset="0"/>
              <a:cs typeface="Hesham Bold" pitchFamily="2" charset="-78"/>
            </a:endParaRPr>
          </a:p>
        </p:txBody>
      </p:sp>
      <p:pic>
        <p:nvPicPr>
          <p:cNvPr id="4099" name="Picture 3" descr="C:\Users\mohamed\علوم\2010-2011\منوع\TIMSS\pictures\imagesCAMS5I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267002"/>
            <a:ext cx="3352800" cy="230118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6489" y="427556"/>
          <a:ext cx="8991600" cy="5930915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1543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3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0" algn="l" rtl="0"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Sultan bold"/>
                        </a:rPr>
                        <a:t>Page </a:t>
                      </a:r>
                      <a:r>
                        <a:rPr lang="en-US" sz="11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Sultan bold"/>
                        </a:rPr>
                        <a:t>    </a:t>
                      </a:r>
                      <a:r>
                        <a:rPr lang="en-US" sz="1800" b="1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Sultan bold"/>
                        </a:rPr>
                        <a:t>9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Sultan bold"/>
                        </a:rPr>
                        <a:t>      </a:t>
                      </a:r>
                      <a:endParaRPr lang="en-US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0AB3B-4667-4BDD-95A6-1FAD24344E24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dirty="0" smtClean="0"/>
              <a:t>محمد احمد عبدالباري</a:t>
            </a:r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6834185" y="1520928"/>
            <a:ext cx="2203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858000" y="2845158"/>
            <a:ext cx="1422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Earth science</a:t>
            </a:r>
            <a:endParaRPr lang="en-US" sz="1600" dirty="0">
              <a:latin typeface="Times New Roman"/>
              <a:ea typeface="Times New Roman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58001" y="361784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Earth’s structure and physical features</a:t>
            </a:r>
            <a:endParaRPr lang="en-US" sz="1600" dirty="0" smtClean="0">
              <a:latin typeface="Times New Roman"/>
              <a:ea typeface="Times New Roman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58000" y="4724400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Factual Knowledge</a:t>
            </a:r>
            <a:endParaRPr lang="en-US" sz="1600" dirty="0">
              <a:latin typeface="Times New Roman"/>
              <a:ea typeface="Times New Roman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58000" y="5562600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B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28600" y="914400"/>
            <a:ext cx="56388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Hesham Bold" pitchFamily="2" charset="-78"/>
              </a:rPr>
              <a:t>تتشكل معظم الكهوف تحت الأرض بفعل تأثير المياه على: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الجرانيت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الحجر الجيري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الحجر الرملي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kumimoji="0" lang="ar-EG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الطين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Hesham Bold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8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40"/>
                            </p:stCondLst>
                            <p:childTnLst>
                              <p:par>
                                <p:cTn id="4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3" grpId="0" animBg="1"/>
      <p:bldP spid="16" grpId="0"/>
      <p:bldP spid="17" grpId="0"/>
      <p:bldP spid="18" grpId="0"/>
      <p:bldP spid="19" grpId="0"/>
      <p:bldP spid="20" grpId="0"/>
      <p:bldP spid="296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9097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1543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Sultan bold"/>
                        </a:rPr>
                        <a:t>Page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Sultan bold"/>
                        </a:rPr>
                        <a:t>      </a:t>
                      </a:r>
                      <a:r>
                        <a:rPr lang="en-US" sz="2000" b="1" dirty="0" smtClean="0">
                          <a:latin typeface="Times New Roman"/>
                          <a:ea typeface="Times New Roman"/>
                          <a:cs typeface="Sultan bold"/>
                        </a:rPr>
                        <a:t> 17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Date Placeholder 12"/>
          <p:cNvSpPr txBox="1">
            <a:spLocks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0AB3B-4667-4BDD-95A6-1FAD24344E24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3/7/2011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lide Number Placeholder 1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Footer Placeholder 14"/>
          <p:cNvSpPr txBox="1">
            <a:spLocks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محمد احمد عبدالباري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2819400"/>
            <a:ext cx="1132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Chemistry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58000" y="3657600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Classification and composition of matter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858000" y="4800600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Factual Knowledge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858000" y="5562600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B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28600" y="914400"/>
            <a:ext cx="56388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اذا تفاعل الكلور مع معدن الصوديوم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نوع المادة المتكونة؟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خليط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مركب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عنصر 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سبيكة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محلول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8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6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/>
      <p:bldP spid="15" grpId="0"/>
      <p:bldP spid="16" grpId="0"/>
      <p:bldP spid="17" grpId="0"/>
      <p:bldP spid="18" grpId="0"/>
      <p:bldP spid="276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902990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1053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8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6013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84691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005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005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005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005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5615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069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139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062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0768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00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Sultan bold"/>
                        </a:rPr>
                        <a:t>Page  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Sultan bold"/>
                        </a:rPr>
                        <a:t>18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Date Placeholder 12"/>
          <p:cNvSpPr txBox="1">
            <a:spLocks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0AB3B-4667-4BDD-95A6-1FAD24344E24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3/7/2011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lide Number Placeholder 1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Footer Placeholder 14"/>
          <p:cNvSpPr txBox="1">
            <a:spLocks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محمد احمد عبدالباري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2819400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Life science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858000" y="3527691"/>
            <a:ext cx="2133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Structure, function and life processes in organisms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858000" y="4736205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Conceptual Understanding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81000" y="914400"/>
            <a:ext cx="54361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فائدة امتلاك أذنين للسمع بدلاً من أذن واحدة؟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6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/>
      <p:bldP spid="15" grpId="0"/>
      <p:bldP spid="16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29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Date Placeholder 12"/>
          <p:cNvSpPr txBox="1">
            <a:spLocks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0AB3B-4667-4BDD-95A6-1FAD24344E24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3/7/2011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lide Number Placeholder 1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Footer Placeholder 14"/>
          <p:cNvSpPr txBox="1">
            <a:spLocks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محمد احمد عبدالباري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2819400"/>
            <a:ext cx="1704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Physical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58000" y="3617844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light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858000" y="444610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Conceptual Understanding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A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228600" y="990600"/>
            <a:ext cx="56388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شخص في غرفة مظلمة يرى بوضوح من خلال النافذة شخصاً في الخارج وذلك في وضح النهار، لكن الشخص الذي في الخارج لا يستطيع رؤية الشخص الذي في الداخل.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تفسير ذلك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ليس هناك ما يكفي من الضوء لينعكس على الشخص الذي في الغرفة.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الأشعة الضوئية لا تستطيع عبور النافذة مرتين.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الأشعة الخارجية لا تستطيع عبور النافذة.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أشعة الشمس ليست مكثفة كما في غيرها من مصادر الضوء.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2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6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/>
      <p:bldP spid="15" grpId="0"/>
      <p:bldP spid="16" grpId="0"/>
      <p:bldP spid="17" grpId="0"/>
      <p:bldP spid="18" grpId="0"/>
      <p:bldP spid="256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 47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Date Placeholder 12"/>
          <p:cNvSpPr txBox="1">
            <a:spLocks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0AB3B-4667-4BDD-95A6-1FAD24344E24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3/7/2011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lide Number Placeholder 1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Footer Placeholder 14"/>
          <p:cNvSpPr txBox="1">
            <a:spLocks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محمد احمد عبدالباري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2819400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Life science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858000" y="3617844"/>
            <a:ext cx="1519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Human health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858000" y="444610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Reasoning and Analysis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28600" y="952381"/>
            <a:ext cx="56388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سالم ذهب إلى المدرسة وهو مُصاب بالبرد وبعد عدة أيام أُصيب نصف زملائه في الصف بالبرد.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السبب الأرجح في أن بعض زملائه أصابهم البرد والبعض الآخر لم يًُصابوا؟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6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4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/>
      <p:bldP spid="15" grpId="0"/>
      <p:bldP spid="16" grpId="0"/>
      <p:bldP spid="17" grpId="0"/>
      <p:bldP spid="245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53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Date Placeholder 12"/>
          <p:cNvSpPr txBox="1">
            <a:spLocks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0AB3B-4667-4BDD-95A6-1FAD24344E24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3/7/2011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lide Number Placeholder 1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Footer Placeholder 14"/>
          <p:cNvSpPr txBox="1">
            <a:spLocks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محمد احمد عبدالباري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2819400"/>
            <a:ext cx="856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physics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58000" y="3617844"/>
            <a:ext cx="1928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Forces and motion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858000" y="444610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Conceptual Understanding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A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990600" y="1828800"/>
            <a:ext cx="3914775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52400" y="862884"/>
            <a:ext cx="58674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الرسم التخطيطي على اليسار يشير إلى كرة في نهاية حبل تدور في دائرة، والرسم التخطيطي على اليمين يُشير إلى دوران الكرة كما يُنظر إليها من الأعلى.</a:t>
            </a: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بعد عدة دورات يتم إفلات الحبل عندما تكون الكرة عند النقطة (ق).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أي الرسوم التخطيطية يشير إلى الاتجاه الصحيح لرمية الكرة لحظة إفلات الحبل؟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1066800" y="4191000"/>
            <a:ext cx="873125" cy="993774"/>
            <a:chOff x="1031875" y="4157663"/>
            <a:chExt cx="1027113" cy="1179512"/>
          </a:xfrm>
        </p:grpSpPr>
        <p:grpSp>
          <p:nvGrpSpPr>
            <p:cNvPr id="1026" name="Group 2"/>
            <p:cNvGrpSpPr>
              <a:grpSpLocks/>
            </p:cNvGrpSpPr>
            <p:nvPr/>
          </p:nvGrpSpPr>
          <p:grpSpPr bwMode="auto">
            <a:xfrm>
              <a:off x="1031875" y="4337050"/>
              <a:ext cx="1027113" cy="1000125"/>
              <a:chOff x="1557" y="8107"/>
              <a:chExt cx="1617" cy="1575"/>
            </a:xfrm>
          </p:grpSpPr>
          <p:sp>
            <p:nvSpPr>
              <p:cNvPr id="1027" name="Oval 3"/>
              <p:cNvSpPr>
                <a:spLocks noChangeArrowheads="1"/>
              </p:cNvSpPr>
              <p:nvPr/>
            </p:nvSpPr>
            <p:spPr bwMode="auto">
              <a:xfrm>
                <a:off x="1557" y="8107"/>
                <a:ext cx="1617" cy="1575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8" name="Oval 4"/>
              <p:cNvSpPr>
                <a:spLocks noChangeArrowheads="1"/>
              </p:cNvSpPr>
              <p:nvPr/>
            </p:nvSpPr>
            <p:spPr bwMode="auto">
              <a:xfrm>
                <a:off x="2995" y="8451"/>
                <a:ext cx="170" cy="1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cxnSp>
            <p:nvCxnSpPr>
              <p:cNvPr id="1029" name="AutoShape 5"/>
              <p:cNvCxnSpPr>
                <a:cxnSpLocks noChangeShapeType="1"/>
              </p:cNvCxnSpPr>
              <p:nvPr/>
            </p:nvCxnSpPr>
            <p:spPr bwMode="auto">
              <a:xfrm flipV="1">
                <a:off x="2346" y="8541"/>
                <a:ext cx="712" cy="41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1038" name="AutoShape 14"/>
            <p:cNvCxnSpPr>
              <a:cxnSpLocks noChangeShapeType="1"/>
            </p:cNvCxnSpPr>
            <p:nvPr/>
          </p:nvCxnSpPr>
          <p:spPr bwMode="auto">
            <a:xfrm flipH="1" flipV="1">
              <a:off x="1736725" y="4157663"/>
              <a:ext cx="241300" cy="377825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36" name="Group 35"/>
          <p:cNvGrpSpPr/>
          <p:nvPr/>
        </p:nvGrpSpPr>
        <p:grpSpPr>
          <a:xfrm>
            <a:off x="1066800" y="5257800"/>
            <a:ext cx="1219200" cy="920750"/>
            <a:chOff x="1049338" y="5807075"/>
            <a:chExt cx="1503362" cy="1057275"/>
          </a:xfrm>
        </p:grpSpPr>
        <p:grpSp>
          <p:nvGrpSpPr>
            <p:cNvPr id="1030" name="Group 6"/>
            <p:cNvGrpSpPr>
              <a:grpSpLocks/>
            </p:cNvGrpSpPr>
            <p:nvPr/>
          </p:nvGrpSpPr>
          <p:grpSpPr bwMode="auto">
            <a:xfrm>
              <a:off x="1049338" y="5864225"/>
              <a:ext cx="1027112" cy="1000125"/>
              <a:chOff x="1557" y="8107"/>
              <a:chExt cx="1617" cy="1575"/>
            </a:xfrm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1557" y="8107"/>
                <a:ext cx="1617" cy="1575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2" name="Oval 8"/>
              <p:cNvSpPr>
                <a:spLocks noChangeArrowheads="1"/>
              </p:cNvSpPr>
              <p:nvPr/>
            </p:nvSpPr>
            <p:spPr bwMode="auto">
              <a:xfrm>
                <a:off x="2995" y="8451"/>
                <a:ext cx="170" cy="1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cxnSp>
            <p:nvCxnSpPr>
              <p:cNvPr id="1033" name="AutoShape 9"/>
              <p:cNvCxnSpPr>
                <a:cxnSpLocks noChangeShapeType="1"/>
              </p:cNvCxnSpPr>
              <p:nvPr/>
            </p:nvCxnSpPr>
            <p:spPr bwMode="auto">
              <a:xfrm flipV="1">
                <a:off x="2346" y="8541"/>
                <a:ext cx="712" cy="41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1039" name="AutoShape 15"/>
            <p:cNvCxnSpPr>
              <a:cxnSpLocks noChangeShapeType="1"/>
            </p:cNvCxnSpPr>
            <p:nvPr/>
          </p:nvCxnSpPr>
          <p:spPr bwMode="auto">
            <a:xfrm flipV="1">
              <a:off x="2117725" y="5807075"/>
              <a:ext cx="434975" cy="266700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38" name="Group 37"/>
          <p:cNvGrpSpPr/>
          <p:nvPr/>
        </p:nvGrpSpPr>
        <p:grpSpPr>
          <a:xfrm>
            <a:off x="3581400" y="5334000"/>
            <a:ext cx="1219200" cy="847725"/>
            <a:chOff x="3363913" y="5864225"/>
            <a:chExt cx="1427162" cy="1000125"/>
          </a:xfrm>
        </p:grpSpPr>
        <p:grpSp>
          <p:nvGrpSpPr>
            <p:cNvPr id="1034" name="Group 10"/>
            <p:cNvGrpSpPr>
              <a:grpSpLocks/>
            </p:cNvGrpSpPr>
            <p:nvPr/>
          </p:nvGrpSpPr>
          <p:grpSpPr bwMode="auto">
            <a:xfrm>
              <a:off x="3363913" y="5864225"/>
              <a:ext cx="1027112" cy="1000125"/>
              <a:chOff x="1557" y="8107"/>
              <a:chExt cx="1617" cy="1575"/>
            </a:xfrm>
          </p:grpSpPr>
          <p:sp>
            <p:nvSpPr>
              <p:cNvPr id="1035" name="Oval 11"/>
              <p:cNvSpPr>
                <a:spLocks noChangeArrowheads="1"/>
              </p:cNvSpPr>
              <p:nvPr/>
            </p:nvSpPr>
            <p:spPr bwMode="auto">
              <a:xfrm>
                <a:off x="1557" y="8107"/>
                <a:ext cx="1617" cy="1575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6" name="Oval 12"/>
              <p:cNvSpPr>
                <a:spLocks noChangeArrowheads="1"/>
              </p:cNvSpPr>
              <p:nvPr/>
            </p:nvSpPr>
            <p:spPr bwMode="auto">
              <a:xfrm>
                <a:off x="2995" y="8451"/>
                <a:ext cx="170" cy="1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cxnSp>
            <p:nvCxnSpPr>
              <p:cNvPr id="1037" name="AutoShape 13"/>
              <p:cNvCxnSpPr>
                <a:cxnSpLocks noChangeShapeType="1"/>
              </p:cNvCxnSpPr>
              <p:nvPr/>
            </p:nvCxnSpPr>
            <p:spPr bwMode="auto">
              <a:xfrm flipV="1">
                <a:off x="2346" y="8541"/>
                <a:ext cx="712" cy="41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1040" name="AutoShape 16"/>
            <p:cNvCxnSpPr>
              <a:cxnSpLocks noChangeShapeType="1"/>
            </p:cNvCxnSpPr>
            <p:nvPr/>
          </p:nvCxnSpPr>
          <p:spPr bwMode="auto">
            <a:xfrm>
              <a:off x="4440238" y="6130925"/>
              <a:ext cx="350837" cy="0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pic>
        <p:nvPicPr>
          <p:cNvPr id="39" name="Picture 38"/>
          <p:cNvPicPr/>
          <p:nvPr/>
        </p:nvPicPr>
        <p:blipFill>
          <a:blip r:embed="rId4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3505200" y="4267200"/>
            <a:ext cx="10953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480"/>
                            </p:stCondLst>
                            <p:childTnLst>
                              <p:par>
                                <p:cTn id="5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800"/>
                            </p:stCondLst>
                            <p:childTnLst>
                              <p:par>
                                <p:cTn id="6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440"/>
                            </p:stCondLst>
                            <p:childTnLst>
                              <p:par>
                                <p:cTn id="6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36489" y="427556"/>
          <a:ext cx="8991600" cy="57573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247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775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54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25" name="Rectangle 24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32242" y="2819400"/>
            <a:ext cx="22929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Environmental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858000" y="3489054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Use and conservation of natural resources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858000" y="4381709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Reasoning and Analysis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28600" y="914400"/>
            <a:ext cx="56388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الرسم التخطيطي يُشير إلى مزرعة في وادي </a:t>
            </a:r>
            <a:r>
              <a:rPr lang="ar-EG" sz="2400" dirty="0" smtClean="0">
                <a:latin typeface="Times New Roman" pitchFamily="18" charset="0"/>
                <a:ea typeface="Calibri" pitchFamily="34" charset="0"/>
                <a:cs typeface="Sultan bold" pitchFamily="2" charset="-78"/>
              </a:rPr>
              <a:t>وتم</a:t>
            </a: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فيها بناء سد حديث.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وجود السد سوف يكون له آثار إيجابية وسلبية على الزراعة في الوادي.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صف أحد الآثار الإيجابية للسد على الزراعة.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</a:pP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صف أحد الآثار السلبية للسد على الزراعة.</a:t>
            </a:r>
          </a:p>
        </p:txBody>
      </p:sp>
      <p:pic>
        <p:nvPicPr>
          <p:cNvPr id="17" name="Picture 16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685800" y="1676400"/>
            <a:ext cx="4419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25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25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252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84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320"/>
                            </p:stCondLst>
                            <p:childTnLst>
                              <p:par>
                                <p:cTn id="5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36489" y="427556"/>
          <a:ext cx="8991600" cy="5840318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247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923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1566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55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25" name="Rectangle 24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32242" y="2819400"/>
            <a:ext cx="22929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Environmental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858000" y="3489054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Use and conservation of natural resources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858000" y="444610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Reasoning and Analysis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28600" y="914400"/>
            <a:ext cx="56388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سطح الأرض يحتوي على ماء بنسبة أكثر من اليابسة.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أكتب أدناه سببين لعدم حصول بعض الناس على مياه الشرب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4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2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36489" y="427556"/>
          <a:ext cx="8991600" cy="5918213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247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775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62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25" name="Rectangle 24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19400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Life science</a:t>
            </a:r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6858000" y="348905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Cells and their functions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858000" y="444610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Reasoning and Analysis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B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pic>
        <p:nvPicPr>
          <p:cNvPr id="17" name="Picture 16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990600" y="2209800"/>
            <a:ext cx="35909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52400" y="908010"/>
            <a:ext cx="57912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الصورة تشير إلى كيفية قيام طالب بتركيب بعض الأجهزة في المختبر لإجراء تجربة. وُضعت أنبوب اختبار بشكل مقلوب بعد ملئها تماماً بالماء في بداية التجربة كما بالشكل1 ، بعد عدة ساعات انخفض مستوى الماء في أنبوب الاختبار كما في الشكل2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على ماذا يحتوي الجزء العلوي من أنبوب الاختبار المسمى بالرمز (س) في الشكل2؟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الهواء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الأكسجين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ثاني أكسيد الكربون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فراغ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فسر إجابتك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4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204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048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2048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2048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2048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80"/>
                            </p:stCondLst>
                            <p:childTnLst>
                              <p:par>
                                <p:cTn id="6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400"/>
                            </p:stCondLst>
                            <p:childTnLst>
                              <p:par>
                                <p:cTn id="6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69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25" name="Rectangle 24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19400"/>
            <a:ext cx="856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physics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858000" y="3617844"/>
            <a:ext cx="1928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Forces and motion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858000" y="4572000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Factual Knowledge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A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28600" y="1044237"/>
            <a:ext cx="5715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بالون مملوء بغاز الهيليوم تُرك حراً وبدأ بالحركة تصاعدياً إلى أعلى،</a:t>
            </a: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أي العبارات الآتية تشرح أفضل سبب لتحرك بالون الهيليوم بشكل تصاعدي؟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كثافة الهيليوم أقل من كثافة الهواء.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مقاومة الهواء ترفع البالون إلى الأعلى.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لا يوجد أي تأثير للجاذبية على بالون الهيليوم.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الرياح ترفع البالون تصاعدياً</a:t>
            </a:r>
            <a:r>
              <a:rPr lang="en-US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4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94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60"/>
                            </p:stCondLst>
                            <p:childTnLst>
                              <p:par>
                                <p:cTn id="6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87733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627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775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84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426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Earth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489054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Earth in the solar system and universe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Conceptual Understanding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04800" y="914400"/>
            <a:ext cx="55626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ارسم موقع القمر في الرسم التخطيطي أدناه لتوضح ما المقصود من كسوف الشمس.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524000" y="2438400"/>
            <a:ext cx="3352800" cy="167640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Oval 3"/>
          <p:cNvSpPr>
            <a:spLocks noChangeArrowheads="1"/>
          </p:cNvSpPr>
          <p:nvPr/>
        </p:nvSpPr>
        <p:spPr bwMode="auto">
          <a:xfrm>
            <a:off x="609600" y="2438400"/>
            <a:ext cx="1707986" cy="1652901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Arial" pitchFamily="34" charset="0"/>
              <a:cs typeface="Hesham Bold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EG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Hesham Bold" pitchFamily="2" charset="-78"/>
              </a:rPr>
              <a:t>الشمس</a:t>
            </a:r>
            <a:endParaRPr kumimoji="0" 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Hesham Bold" pitchFamily="2" charset="-78"/>
            </a:endParaRPr>
          </a:p>
        </p:txBody>
      </p:sp>
      <p:sp>
        <p:nvSpPr>
          <p:cNvPr id="2050" name="Oval 2"/>
          <p:cNvSpPr>
            <a:spLocks noChangeArrowheads="1"/>
          </p:cNvSpPr>
          <p:nvPr/>
        </p:nvSpPr>
        <p:spPr bwMode="auto">
          <a:xfrm>
            <a:off x="4419600" y="2895600"/>
            <a:ext cx="914400" cy="898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Arial" pitchFamily="34" charset="0"/>
              <a:cs typeface="Hesham Bold" pitchFamily="2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EG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Hesham Bold" pitchFamily="2" charset="-78"/>
              </a:rPr>
              <a:t>الأرض</a:t>
            </a:r>
            <a:endParaRPr kumimoji="0" lang="en-US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Hesham Bold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276600" y="3124200"/>
            <a:ext cx="1219200" cy="457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3048000" y="3124200"/>
            <a:ext cx="457200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20"/>
                            </p:stCondLst>
                            <p:childTnLst>
                              <p:par>
                                <p:cTn id="4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40"/>
                            </p:stCondLst>
                            <p:childTnLst>
                              <p:par>
                                <p:cTn id="4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8433" grpId="0"/>
      <p:bldP spid="23" grpId="0" animBg="1"/>
      <p:bldP spid="2051" grpId="0" animBg="1"/>
      <p:bldP spid="2050" grpId="0" animBg="1"/>
      <p:bldP spid="24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811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45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 100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8723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Biology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114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Reasoning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70879" y="5321121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A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4800" y="914400"/>
            <a:ext cx="5562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أي الرسوم البيانية الآتية يظهر على أفضل شكل مدى التغير الذي طرأ على عدد السكان في العالم في السنوات ال 300 الأخيرة؟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</p:txBody>
      </p:sp>
      <p:pic>
        <p:nvPicPr>
          <p:cNvPr id="17" name="Picture 16" descr="C:\Users\mohamed\Desktop\Presentation1.jpg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533400" y="2438400"/>
            <a:ext cx="19431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C:\Users\mohamed\Desktop\Presentation1.jpg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685800" y="4495800"/>
            <a:ext cx="189547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C:\Users\mohamed\Desktop\Presentation1.jpg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3429000" y="2362200"/>
            <a:ext cx="18478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 descr="C:\Users\mohamed\Desktop\Presentation1.jpg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3429000" y="4572000"/>
            <a:ext cx="19431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74" name="AutoShape 2"/>
          <p:cNvCxnSpPr>
            <a:cxnSpLocks noChangeShapeType="1"/>
          </p:cNvCxnSpPr>
          <p:nvPr/>
        </p:nvCxnSpPr>
        <p:spPr bwMode="auto">
          <a:xfrm flipV="1">
            <a:off x="1120596" y="2488842"/>
            <a:ext cx="1304925" cy="97155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sp>
        <p:nvSpPr>
          <p:cNvPr id="3075" name="Arc 3"/>
          <p:cNvSpPr>
            <a:spLocks/>
          </p:cNvSpPr>
          <p:nvPr/>
        </p:nvSpPr>
        <p:spPr bwMode="auto">
          <a:xfrm rot="10634173" flipH="1">
            <a:off x="3933558" y="2363389"/>
            <a:ext cx="1095375" cy="92233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6" name="Freeform 4"/>
          <p:cNvSpPr>
            <a:spLocks/>
          </p:cNvSpPr>
          <p:nvPr/>
        </p:nvSpPr>
        <p:spPr bwMode="auto">
          <a:xfrm>
            <a:off x="4019729" y="4541838"/>
            <a:ext cx="1022350" cy="1096962"/>
          </a:xfrm>
          <a:custGeom>
            <a:avLst/>
            <a:gdLst/>
            <a:ahLst/>
            <a:cxnLst>
              <a:cxn ang="0">
                <a:pos x="1612" y="0"/>
              </a:cxn>
              <a:cxn ang="0">
                <a:pos x="901" y="128"/>
              </a:cxn>
              <a:cxn ang="0">
                <a:pos x="589" y="518"/>
              </a:cxn>
              <a:cxn ang="0">
                <a:pos x="127" y="1533"/>
              </a:cxn>
              <a:cxn ang="0">
                <a:pos x="21" y="1666"/>
              </a:cxn>
            </a:cxnLst>
            <a:rect l="0" t="0" r="r" b="b"/>
            <a:pathLst>
              <a:path w="1612" h="1728">
                <a:moveTo>
                  <a:pt x="1612" y="0"/>
                </a:moveTo>
                <a:cubicBezTo>
                  <a:pt x="1494" y="21"/>
                  <a:pt x="1071" y="42"/>
                  <a:pt x="901" y="128"/>
                </a:cubicBezTo>
                <a:cubicBezTo>
                  <a:pt x="731" y="214"/>
                  <a:pt x="718" y="284"/>
                  <a:pt x="589" y="518"/>
                </a:cubicBezTo>
                <a:cubicBezTo>
                  <a:pt x="460" y="752"/>
                  <a:pt x="222" y="1342"/>
                  <a:pt x="127" y="1533"/>
                </a:cubicBezTo>
                <a:cubicBezTo>
                  <a:pt x="32" y="1724"/>
                  <a:pt x="0" y="1728"/>
                  <a:pt x="21" y="1666"/>
                </a:cubicBezTo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7" name="Freeform 5"/>
          <p:cNvSpPr>
            <a:spLocks/>
          </p:cNvSpPr>
          <p:nvPr/>
        </p:nvSpPr>
        <p:spPr bwMode="auto">
          <a:xfrm>
            <a:off x="1257300" y="5395913"/>
            <a:ext cx="1028700" cy="90487"/>
          </a:xfrm>
          <a:custGeom>
            <a:avLst/>
            <a:gdLst/>
            <a:ahLst/>
            <a:cxnLst>
              <a:cxn ang="0">
                <a:pos x="1620" y="63"/>
              </a:cxn>
              <a:cxn ang="0">
                <a:pos x="1245" y="123"/>
              </a:cxn>
              <a:cxn ang="0">
                <a:pos x="735" y="3"/>
              </a:cxn>
              <a:cxn ang="0">
                <a:pos x="0" y="143"/>
              </a:cxn>
            </a:cxnLst>
            <a:rect l="0" t="0" r="r" b="b"/>
            <a:pathLst>
              <a:path w="1620" h="143">
                <a:moveTo>
                  <a:pt x="1620" y="63"/>
                </a:moveTo>
                <a:cubicBezTo>
                  <a:pt x="1558" y="73"/>
                  <a:pt x="1392" y="133"/>
                  <a:pt x="1245" y="123"/>
                </a:cubicBezTo>
                <a:cubicBezTo>
                  <a:pt x="1098" y="113"/>
                  <a:pt x="942" y="0"/>
                  <a:pt x="735" y="3"/>
                </a:cubicBezTo>
                <a:cubicBezTo>
                  <a:pt x="528" y="6"/>
                  <a:pt x="153" y="114"/>
                  <a:pt x="0" y="143"/>
                </a:cubicBezTo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20"/>
                            </p:stCondLst>
                            <p:childTnLst>
                              <p:par>
                                <p:cTn id="6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20"/>
                            </p:stCondLst>
                            <p:childTnLst>
                              <p:par>
                                <p:cTn id="7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  <p:bldP spid="16" grpId="0"/>
      <p:bldP spid="3075" grpId="0" animBg="1"/>
      <p:bldP spid="3076" grpId="0" animBg="1"/>
      <p:bldP spid="307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049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3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110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8723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Biology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2578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28600" y="914400"/>
            <a:ext cx="56388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الفرق بين معدل درجة حرارة الجسم عند سكان مناطق المناخات الحارة مقارنة بمعدل درجة حرارة الجسم عند سكان مناطق المناخات الباردة؟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أعلى في مناطق المناخات الحارة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أدنى في مناطق المناخات الحارة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الأمر شبيه في مناطق المناخين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فسر إجابتك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3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3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63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2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80"/>
                            </p:stCondLst>
                            <p:childTnLst>
                              <p:par>
                                <p:cTn id="5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049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3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 116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132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Chemistry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269468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B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914400"/>
            <a:ext cx="617220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Sultan bold" pitchFamily="2" charset="-78"/>
              </a:rPr>
              <a:t>تم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قياس كتلة المادتين أ و ب بواسطة ميزان كما يظهر فى الشكل رقم (1)  وضعت المادة ب  فى الوعاء فنتج عن ذلك المادة  (ج)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Sultan bold" pitchFamily="2" charset="-78"/>
              </a:rPr>
              <a:t>تم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اعادة وضع الوعاء الفارغ على الميزان كما يظهر فى الشكل رقم (2) 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تشير كفة الميزان فى الشكل رقم (1) الى كتلة قدرها  110 جرام 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أكثر من 110 جرام 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110 جرام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أقل من 110 جرام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فسر إجابتك</a:t>
            </a:r>
          </a:p>
        </p:txBody>
      </p:sp>
      <p:pic>
        <p:nvPicPr>
          <p:cNvPr id="16" name="Picture 15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1219200" y="2743200"/>
            <a:ext cx="38385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963737" y="4389103"/>
            <a:ext cx="633413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EG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Hesham Bold" pitchFamily="2" charset="-78"/>
              </a:rPr>
              <a:t>الشكل 2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863975" y="4331953"/>
            <a:ext cx="631825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EG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Hesham Bold" pitchFamily="2" charset="-78"/>
              </a:rPr>
              <a:t>الشكل 1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5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400"/>
                            </p:stCondLst>
                            <p:childTnLst>
                              <p:par>
                                <p:cTn id="8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60"/>
                            </p:stCondLst>
                            <p:childTnLst>
                              <p:par>
                                <p:cTn id="8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  <p:bldP spid="4098" grpId="0"/>
      <p:bldP spid="409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811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45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118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132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Chemistry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3340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A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28600" y="914400"/>
            <a:ext cx="56388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أخذ تامر كوبا من الحليب واختبرها بواسطة اوراق تباع الشمس الزرقاء بقى لون اوراق تباع الشمس ازرقا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بعد يومين من ذلك اختبر تامر نفس الحليب بواسطة اوراق تباع الشمس  الزرقاء من جديد فانقلب لون اوراق تباع الشمس الزرقاء الى اللون الزهرى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نوع التغير الذى طرأ على الحليب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املأ خانة واحدة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تغيير كيميائى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تغيير فيزيائى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فسر اجابتك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14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0"/>
                            </p:stCondLst>
                            <p:childTnLst>
                              <p:par>
                                <p:cTn id="55" presetID="2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14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500"/>
                            </p:stCondLst>
                            <p:childTnLst>
                              <p:par>
                                <p:cTn id="61" presetID="2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3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3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43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6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400"/>
                            </p:stCondLst>
                            <p:childTnLst>
                              <p:par>
                                <p:cTn id="7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760"/>
                            </p:stCondLst>
                            <p:childTnLst>
                              <p:par>
                                <p:cTn id="7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811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45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120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88005" y="228600"/>
            <a:ext cx="66167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433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426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Earth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322195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954643"/>
            <a:ext cx="609600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تقع المدن (1) و(2) و(3) شمالي المدن (4) و(5) وكلها مبنية في منطقة سهلية.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كان الطقس مشمساً يوم الاثنين في المدينة (1) لكنه كان ممطراً في المدينتين (2) و (3) .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تهُب رياح شمالية في المدن كلها.</a:t>
            </a: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إذا بقيت الرياح تهُب من الشمال، فما الطقس المحتمل في المدينتين (4) و (5) يوم الثلاثاء؟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ممطراً فيهما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مشمساً فيهما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مشمساً في المدينة (4) وممطراً في المدينة (5)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ممطراً في المدينة (4) ومشمساً في المدينة (5)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2286000" y="2514600"/>
            <a:ext cx="1143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+mj-cs"/>
              </a:rPr>
              <a:t>الشمال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038600" y="3429000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+mj-cs"/>
              </a:rPr>
              <a:t>5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457200" y="3429000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+mj-cs"/>
              </a:rPr>
              <a:t>4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4648200" y="2895600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+mj-cs"/>
              </a:rPr>
              <a:t>3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743200" y="2895600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+mj-cs"/>
              </a:rPr>
              <a:t>2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914400" y="2895600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+mj-cs"/>
              </a:rPr>
              <a:t>1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362200" y="3810000"/>
            <a:ext cx="1143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+mj-cs"/>
              </a:rPr>
              <a:t>الجنوب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133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133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9" dur="1" fill="hold"/>
                                        <p:tgtEl>
                                          <p:spTgt spid="133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133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500"/>
                            </p:stCondLst>
                            <p:childTnLst>
                              <p:par>
                                <p:cTn id="7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33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7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020"/>
                            </p:stCondLst>
                            <p:childTnLst>
                              <p:par>
                                <p:cTn id="8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380"/>
                            </p:stCondLst>
                            <p:childTnLst>
                              <p:par>
                                <p:cTn id="9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049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3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126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8723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Biology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114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Reasoning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2578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D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52400" y="862310"/>
            <a:ext cx="5715000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يظهر الرسم التخطيطي أدناه إحدي العلاقات التي تربط بين الكائنات الحية، خلال النهار تقوم الكائنات باستهلاك </a:t>
            </a:r>
            <a:r>
              <a:rPr lang="en-US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(a)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أو </a:t>
            </a:r>
            <a:r>
              <a:rPr lang="en-US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(b)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أو بإطلاق </a:t>
            </a:r>
            <a:r>
              <a:rPr lang="en-US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(a)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أو </a:t>
            </a:r>
            <a:r>
              <a:rPr lang="en-US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(b)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كما تُشير إليه الأسهم</a:t>
            </a: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إختر الجواب الصحيح لكل من </a:t>
            </a:r>
            <a:r>
              <a:rPr lang="en-US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(a) 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و </a:t>
            </a:r>
            <a:r>
              <a:rPr lang="en-US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(b) </a:t>
            </a:r>
            <a:r>
              <a:rPr lang="ar-EG" sz="2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في الخيارات المقترحةالأتية</a:t>
            </a:r>
            <a:endParaRPr lang="en-US" sz="2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(a) 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هو ثاني أكسيد الكربون و</a:t>
            </a: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(b) 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هو النيتروجين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(a) 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هو الاكسجين و</a:t>
            </a: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(b) 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هو ثاني اكسيد الكربون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(a) 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هو ثاني اكسيد الكربون و </a:t>
            </a: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(b) 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هو بخار الماء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(a) 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هو ثاني اكسيد الكربون و</a:t>
            </a: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(b)</a:t>
            </a: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هو الاكسجين</a:t>
            </a: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  <p:pic>
        <p:nvPicPr>
          <p:cNvPr id="17" name="Picture 16" descr="C:\Users\mohamed\علوم\2010-2011\منوع\TIMSS\Untitled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295400" y="1828800"/>
            <a:ext cx="3590925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22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2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228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2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228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320"/>
                            </p:stCondLst>
                            <p:childTnLst>
                              <p:par>
                                <p:cTn id="5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20"/>
                            </p:stCondLst>
                            <p:childTnLst>
                              <p:par>
                                <p:cTn id="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811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4569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129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Eighth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856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physics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345668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810000" y="4572000"/>
            <a:ext cx="2667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قضيب الزجاج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قضيب الخشب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قضيب الحديد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2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قضيب البلاستيك</a:t>
            </a: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  <p:pic>
        <p:nvPicPr>
          <p:cNvPr id="17" name="Picture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219200"/>
            <a:ext cx="3219450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/>
          <p:cNvSpPr/>
          <p:nvPr/>
        </p:nvSpPr>
        <p:spPr>
          <a:xfrm>
            <a:off x="3429000" y="1524000"/>
            <a:ext cx="2438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EG" sz="2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Hesham Bold" pitchFamily="2" charset="-78"/>
              </a:rPr>
              <a:t>يشير الرسم التخطيطي إلى أربعة قضبان متماثلة الحجم ولكنها مكونة من مواد مختلفة </a:t>
            </a:r>
            <a:r>
              <a:rPr lang="ar-EG" sz="2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Sultan bold" pitchFamily="2" charset="-78"/>
              </a:rPr>
              <a:t>تم</a:t>
            </a:r>
            <a:r>
              <a:rPr lang="ar-EG" sz="2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Hesham Bold" pitchFamily="2" charset="-78"/>
              </a:rPr>
              <a:t> تثبيتها في قعر وعاء، ووضعت نفس الكمية من الشمع عند طرف كل قضيب، ثم ملئ الوعاء بماء مغلي.</a:t>
            </a:r>
            <a:endParaRPr lang="en-US" sz="2000" dirty="0" smtClean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0" indent="269875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EG" sz="2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Hesham Bold" pitchFamily="2" charset="-78"/>
              </a:rPr>
              <a:t>على أي قضيب سيذوب الشمع أولاً؟</a:t>
            </a:r>
            <a:endParaRPr lang="en-US" sz="2000" dirty="0" smtClean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1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1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0"/>
                            </p:stCondLst>
                            <p:childTnLst>
                              <p:par>
                                <p:cTn id="6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80"/>
                            </p:stCondLst>
                            <p:childTnLst>
                              <p:par>
                                <p:cTn id="6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8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704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Physical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1928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Forces and motion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Conceptual Understanding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B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28600" y="914400"/>
            <a:ext cx="56388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يوضح الشكل ثلاثة أجسام صلبة ذات حجم واحد وطافية على سطح الماء.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أي هذه الأجسام لها وزن أكبر؟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الجسم </a:t>
            </a:r>
            <a:r>
              <a:rPr lang="en-US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A</a:t>
            </a: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الجسم </a:t>
            </a:r>
            <a:r>
              <a:rPr lang="en-US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B</a:t>
            </a: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الجسم </a:t>
            </a:r>
            <a:r>
              <a:rPr lang="en-US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C</a:t>
            </a: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جميعها لها نفس الوزن</a:t>
            </a:r>
          </a:p>
        </p:txBody>
      </p:sp>
      <p:pic>
        <p:nvPicPr>
          <p:cNvPr id="17" name="Picture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905000"/>
            <a:ext cx="3962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02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2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02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02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024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40"/>
                            </p:stCondLst>
                            <p:childTnLst>
                              <p:par>
                                <p:cTn id="6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80"/>
                            </p:stCondLst>
                            <p:childTnLst>
                              <p:par>
                                <p:cTn id="6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77761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627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02551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92763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24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908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10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Life science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8000" y="3476175"/>
            <a:ext cx="21336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Structure, function and life processes in organisms</a:t>
            </a:r>
          </a:p>
          <a:p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611711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Conceptual Understanding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39611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D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28600" y="915412"/>
            <a:ext cx="56388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إذا اخذ الجسم كمية من الطعام أكثر من حاجته فإن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معدل التنفس يبدأ بالتسارع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الجسم يفقد وزنه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تزيد سرعة ضربات القلب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الطعام يخزن علي شكل دهون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9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92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8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320"/>
                            </p:stCondLst>
                            <p:childTnLst>
                              <p:par>
                                <p:cTn id="5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6811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705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</a:t>
                      </a:r>
                      <a:r>
                        <a:rPr kumimoji="0" lang="ar-EG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14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426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Earth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1" y="3429000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Earth’s structure and physical features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355951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Reasoning and Analysis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330778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D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28600" y="909221"/>
            <a:ext cx="56388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أجرى خالد اختباراً على أربعة أنواع من الصخور لمعرفة درجة صلادتها، قام بحك هذه الصخور بقطعة من الفولاذ لمدة دقيقة ثم قام برسم هذه الصخور قبل وبعد عملية الحك.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ضع دائرة حول رمز أصلد الصخور التي اختبرها خالد.</a:t>
            </a:r>
          </a:p>
        </p:txBody>
      </p:sp>
      <p:pic>
        <p:nvPicPr>
          <p:cNvPr id="17" name="Picture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819400"/>
            <a:ext cx="395287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57200" y="3276600"/>
            <a:ext cx="1143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EG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Hesham Bold" pitchFamily="2" charset="-78"/>
              </a:rPr>
              <a:t>قبل عملية الحك</a:t>
            </a:r>
            <a:endParaRPr kumimoji="0" 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57200" y="4419600"/>
            <a:ext cx="1219200" cy="55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ar-EG" sz="1600" dirty="0" smtClean="0">
                <a:latin typeface="Calibri" pitchFamily="34" charset="0"/>
                <a:ea typeface="Arial" pitchFamily="34" charset="0"/>
                <a:cs typeface="Hesham Bold" pitchFamily="2" charset="-78"/>
              </a:rPr>
              <a:t>بعد عملية الحك</a:t>
            </a:r>
            <a:endParaRPr lang="en-US" sz="1600" dirty="0" smtClean="0">
              <a:latin typeface="Calibri" pitchFamily="34" charset="0"/>
              <a:ea typeface="Arial" pitchFamily="34" charset="0"/>
              <a:cs typeface="Hesham Bold" pitchFamily="2" charset="-78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981200" y="5131158"/>
            <a:ext cx="304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Calibri" pitchFamily="34" charset="0"/>
                <a:ea typeface="Arial" pitchFamily="34" charset="0"/>
                <a:cs typeface="Hesham Bold" pitchFamily="2" charset="-78"/>
              </a:rPr>
              <a:t>أ</a:t>
            </a:r>
            <a:endParaRPr lang="en-US" sz="2000" dirty="0" smtClean="0">
              <a:latin typeface="Calibri" pitchFamily="34" charset="0"/>
              <a:ea typeface="Arial" pitchFamily="34" charset="0"/>
              <a:cs typeface="Hesham Bold" pitchFamily="2" charset="-78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181600" y="5105400"/>
            <a:ext cx="304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Calibri" pitchFamily="34" charset="0"/>
                <a:ea typeface="Arial" pitchFamily="34" charset="0"/>
                <a:cs typeface="Hesham Bold" pitchFamily="2" charset="-78"/>
              </a:rPr>
              <a:t>د</a:t>
            </a:r>
            <a:endParaRPr lang="en-US" sz="2000" dirty="0" smtClean="0">
              <a:latin typeface="Calibri" pitchFamily="34" charset="0"/>
              <a:ea typeface="Arial" pitchFamily="34" charset="0"/>
              <a:cs typeface="Hesham Bold" pitchFamily="2" charset="-78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3048000" y="5106474"/>
            <a:ext cx="304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Calibri" pitchFamily="34" charset="0"/>
                <a:ea typeface="Arial" pitchFamily="34" charset="0"/>
                <a:cs typeface="Hesham Bold" pitchFamily="2" charset="-78"/>
              </a:rPr>
              <a:t>ب</a:t>
            </a:r>
            <a:endParaRPr lang="en-US" sz="2000" dirty="0" smtClean="0">
              <a:latin typeface="Calibri" pitchFamily="34" charset="0"/>
              <a:ea typeface="Arial" pitchFamily="34" charset="0"/>
              <a:cs typeface="Hesham Bold" pitchFamily="2" charset="-78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114800" y="5106474"/>
            <a:ext cx="304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Calibri" pitchFamily="34" charset="0"/>
                <a:ea typeface="Arial" pitchFamily="34" charset="0"/>
                <a:cs typeface="Hesham Bold" pitchFamily="2" charset="-78"/>
              </a:rPr>
              <a:t>ج</a:t>
            </a:r>
            <a:endParaRPr lang="en-US" sz="2000" dirty="0" smtClean="0">
              <a:latin typeface="Calibri" pitchFamily="34" charset="0"/>
              <a:ea typeface="Arial" pitchFamily="34" charset="0"/>
              <a:cs typeface="Hesham Bold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81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20"/>
                            </p:stCondLst>
                            <p:childTnLst>
                              <p:par>
                                <p:cTn id="6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460"/>
                            </p:stCondLst>
                            <p:childTnLst>
                              <p:par>
                                <p:cTn id="7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11" grpId="0"/>
      <p:bldP spid="12" grpId="0"/>
      <p:bldP spid="13" grpId="0"/>
      <p:bldP spid="14" grpId="0"/>
      <p:bldP spid="15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909746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705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6868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cognitive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27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Life science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8000" y="3366753"/>
            <a:ext cx="2133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Structure, function and life processes in organisms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6858000" y="4574894"/>
            <a:ext cx="213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Reasoning and Analysis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562600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28600" y="945178"/>
            <a:ext cx="5715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مباشرة قبل وبعد جريك في سباق ال 50 مترا </a:t>
            </a:r>
            <a:r>
              <a:rPr lang="ar-EG" sz="3200" dirty="0" smtClean="0">
                <a:latin typeface="Times New Roman" pitchFamily="18" charset="0"/>
                <a:ea typeface="Calibri" pitchFamily="34" charset="0"/>
                <a:cs typeface="Sultan bold" pitchFamily="2" charset="-78"/>
              </a:rPr>
              <a:t>تم</a:t>
            </a: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أخذ نبضك ومعدل تنفسك 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التغيرات التي تتوقع أن تحصل عليها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لا تحدث تغيرات في النبض و لكن معدل التنفس فى تناقص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يزيد النبض ولكن لاتوجد تغييرات في معدل التنفس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يزيد النبض ومعدل التنفس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يحدث تناقص في كل من النبض ومعدل التنفس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لا تحدث تغيرات في كليهما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7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1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71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480"/>
                            </p:stCondLst>
                            <p:childTnLst>
                              <p:par>
                                <p:cTn id="5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320"/>
                            </p:stCondLst>
                            <p:childTnLst>
                              <p:par>
                                <p:cTn id="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96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704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Physical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B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pic>
        <p:nvPicPr>
          <p:cNvPr id="20" name="Picture 19" descr="C:\Users\mohamed\علوم\2010-2011\منوع\TIMSS\Untitled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905000"/>
            <a:ext cx="4057650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04800" y="762000"/>
            <a:ext cx="5562600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مع سهير ثلاثة مكعبات من الثلج ذات أحجام مختلفة وثلاثة أوعية متشابهة تماماً، وضعت سهير كل مكعب ثلج في وعاء يحتوي على نفس الكمية من الماء كما يظهر في الرسم.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ماذا يحدث لمكعبات الثلج عندما يتم وضعها في الماء؟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المكعبات رقم (1) و (2) و (3) تغوص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المكعبات رقم (1) و (2) و (3) تطفو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المكعب رقم (1) يطفو  والمكعبان رقم (2) و (3) يغوصان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المكعبان رقم (1) و (2) يطفوان والمعب رقم (3) يغوص</a:t>
            </a:r>
            <a:r>
              <a:rPr lang="en-US" sz="28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1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1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1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61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40"/>
                            </p:stCondLst>
                            <p:childTnLst>
                              <p:par>
                                <p:cTn id="5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111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Life science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2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81000" y="3465255"/>
            <a:ext cx="54102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الطائر كائن حي والسحاب ليس كائن حي 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اذكر سببين لتصنيفك للطائر ككائن حي وللسحاب ككائن غير حي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  <a:endParaRPr lang="ar-EG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</p:txBody>
      </p:sp>
      <p:pic>
        <p:nvPicPr>
          <p:cNvPr id="17" name="Picture 16" descr="C:\Users\mohamed\علوم\2009-2010\الفصل الأول\سادس\مرفقات\الدورات\imagesCADUERMC.jpg"/>
          <p:cNvPicPr/>
          <p:nvPr/>
        </p:nvPicPr>
        <p:blipFill>
          <a:blip r:embed="rId3" cstate="print">
            <a:grayscl/>
            <a:lum bright="-20000" contrast="40000"/>
          </a:blip>
          <a:srcRect/>
          <a:stretch>
            <a:fillRect/>
          </a:stretch>
        </p:blipFill>
        <p:spPr bwMode="auto">
          <a:xfrm>
            <a:off x="3505200" y="1524000"/>
            <a:ext cx="1905000" cy="1866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 descr="C:\Users\mohamed\علوم\2010-2011\semester 2\ثامن\مرفقات\الطيور والثدييات\bird1.jpg"/>
          <p:cNvPicPr/>
          <p:nvPr/>
        </p:nvPicPr>
        <p:blipFill>
          <a:blip r:embed="rId4" cstate="print">
            <a:grayscl/>
            <a:lum bright="-20000" contrast="40000"/>
          </a:blip>
          <a:srcRect/>
          <a:stretch>
            <a:fillRect/>
          </a:stretch>
        </p:blipFill>
        <p:spPr bwMode="auto">
          <a:xfrm flipH="1">
            <a:off x="762000" y="1371600"/>
            <a:ext cx="2133600" cy="2105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80"/>
                            </p:stCondLst>
                            <p:childTnLst>
                              <p:par>
                                <p:cTn id="5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40"/>
                            </p:stCondLst>
                            <p:childTnLst>
                              <p:par>
                                <p:cTn id="6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112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Life science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114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Reasoning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pic>
        <p:nvPicPr>
          <p:cNvPr id="17" name="Picture 16" descr="C:\Users\mohamed\علوم\2010-2011\منوع\TIMSS\Untitled1.jpg"/>
          <p:cNvPicPr/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762000" y="2286000"/>
            <a:ext cx="4267200" cy="3019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52400" y="949733"/>
            <a:ext cx="58674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لدي كل من فادي و فدوى بذرة لتباع الشمس أخذت من النبتة ذاتها 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اخذ كل منهما وعاءان مماثلان ووضعا التراب فيهما ثم زرعا بذرة في كل وعاء اعتني فادي بأحد الوعائين في بيته واعتنت فدوي بالوعاء الأخر في بيتها 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بعد مرور بعض الوقت قاما بمقارنة النبتتان ولاحظا وجود فرق كبير في نموهما كما يظهر بالرسم أدناه</a:t>
            </a: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EG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صف إحدي الطرق التي من الممكن أن يكون فادي إتبعها في الإعتناء بنبتته بشكل مختلف عما فعلت فدوى</a:t>
            </a:r>
            <a:r>
              <a:rPr lang="en-US" sz="20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0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98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380"/>
                            </p:stCondLst>
                            <p:childTnLst>
                              <p:par>
                                <p:cTn id="5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126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704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Physical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92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Knowing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38447" y="965916"/>
            <a:ext cx="57912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قاست سناء كمية السكر التي يمكنها أن تذوب في كأس من الماء البارد وفي كأس من الماء الفاتر وفي كأس من الماء الساخن.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ما الذي لاحظته سناء بشكل واضح؟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أذاب الماء البارد معظم كمية السكر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أذاب الماء الفاتر معظم كمية السكر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أذاب الماء الساخن معظم كمية السكر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ar-EG" sz="24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أذاب الماء البارد والماء الفاتر والماء السخن نفس الكمية من السكر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0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0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140"/>
                            </p:stCondLst>
                            <p:childTnLst>
                              <p:par>
                                <p:cTn id="5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60"/>
                            </p:stCondLst>
                            <p:childTnLst>
                              <p:par>
                                <p:cTn id="6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47561-8C12-4526-AFBC-10A4A8B00CC8}" type="datetime1">
              <a:rPr lang="en-US" smtClean="0"/>
              <a:pPr/>
              <a:t>3/7/2011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 smtClean="0"/>
              <a:t>محمد احمد عبدالباري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489" y="427556"/>
          <a:ext cx="8991600" cy="5897044"/>
        </p:xfrm>
        <a:graphic>
          <a:graphicData uri="http://schemas.openxmlformats.org/drawingml/2006/table">
            <a:tbl>
              <a:tblPr rtl="1"/>
              <a:tblGrid>
                <a:gridCol w="2156291"/>
                <a:gridCol w="230449"/>
                <a:gridCol w="6604860"/>
              </a:tblGrid>
              <a:tr h="457205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Sultan bold"/>
                        </a:rPr>
                        <a:t>TIMSS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4"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Sultan bold"/>
                        </a:rPr>
                        <a:t>Science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2666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8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Content domain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Main topic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Times New Roman"/>
                          <a:ea typeface="Times New Roman"/>
                          <a:cs typeface="Sultan bold"/>
                        </a:rPr>
                        <a:t>Maximum points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0467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Sultan bold"/>
                        </a:rPr>
                        <a:t>Key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2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Sultan bold"/>
                        </a:rPr>
                        <a:t>Page   139</a:t>
                      </a: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172720" algn="ctr" rtl="1">
                        <a:spcAft>
                          <a:spcPts val="0"/>
                        </a:spcAft>
                      </a:pPr>
                      <a:endParaRPr lang="ar-EG" sz="1100" dirty="0">
                        <a:latin typeface="Times New Roman"/>
                        <a:ea typeface="Times New Roman"/>
                        <a:cs typeface="Sultan bold"/>
                      </a:endParaRPr>
                    </a:p>
                  </a:txBody>
                  <a:tcPr marL="59624" marR="59624" marT="0" marB="0" anchor="ctr">
                    <a:lnL w="571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28600" y="228600"/>
            <a:ext cx="6540500" cy="617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BFBFBF"/>
            </a:solidFill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419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3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6039525" cy="51816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6833383" y="1520928"/>
            <a:ext cx="2205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736" algn="ctr" rtl="1"/>
            <a:r>
              <a:rPr lang="en-US" sz="2800" dirty="0" smtClean="0">
                <a:solidFill>
                  <a:srgbClr val="FFFFFF"/>
                </a:solidFill>
                <a:latin typeface="Times New Roman"/>
                <a:ea typeface="Times New Roman"/>
                <a:cs typeface="Sultan bold"/>
              </a:rPr>
              <a:t>Fourth grade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0" y="2819400"/>
            <a:ext cx="1426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Earth science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0" y="3617844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applying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0" y="4446104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1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556260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Times New Roman"/>
                <a:cs typeface="Sultan bold"/>
              </a:rPr>
              <a:t>C</a:t>
            </a:r>
            <a:endParaRPr lang="en-US" sz="1400" dirty="0">
              <a:latin typeface="Times New Roman"/>
              <a:ea typeface="Times New Roman"/>
              <a:cs typeface="Arial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8600" y="921127"/>
            <a:ext cx="56388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يعتقد العلماء أن المحيطات كانت تغطي قديماً جزءاً كبيراً من اليابسة الحالية.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marL="0" marR="0" lvl="0" indent="269875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أي الأشياء الآتية التي عُثر عليها على اليابسة دفعت بالعلماء إلى هذا الافتراض؟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المياه الجوفية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التربة الرملية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أحافير الأسماك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Hesham Bold" pitchFamily="2" charset="-78"/>
            </a:endParaRPr>
          </a:p>
          <a:p>
            <a:pPr lvl="1" indent="269875" algn="r" rtl="1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ar-EG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البحيرات المالحة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Hesham Bold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20"/>
                            </p:stCondLst>
                            <p:childTnLst>
                              <p:par>
                                <p:cTn id="5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380"/>
                            </p:stCondLst>
                            <p:childTnLst>
                              <p:par>
                                <p:cTn id="6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2251</Words>
  <Application>Microsoft Office PowerPoint</Application>
  <PresentationFormat>On-screen Show (4:3)</PresentationFormat>
  <Paragraphs>685</Paragraphs>
  <Slides>31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Office Theme</vt:lpstr>
      <vt:lpstr>Concourse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mohamed</dc:creator>
  <cp:lastModifiedBy>mohamed</cp:lastModifiedBy>
  <cp:revision>16</cp:revision>
  <dcterms:created xsi:type="dcterms:W3CDTF">2006-08-16T00:00:00Z</dcterms:created>
  <dcterms:modified xsi:type="dcterms:W3CDTF">2011-03-07T16:20:36Z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